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18"/>
  </p:notesMasterIdLst>
  <p:sldIdLst>
    <p:sldId id="256" r:id="rId2"/>
    <p:sldId id="273" r:id="rId3"/>
    <p:sldId id="261" r:id="rId4"/>
    <p:sldId id="258" r:id="rId5"/>
    <p:sldId id="269" r:id="rId6"/>
    <p:sldId id="270" r:id="rId7"/>
    <p:sldId id="259" r:id="rId8"/>
    <p:sldId id="263" r:id="rId9"/>
    <p:sldId id="268" r:id="rId10"/>
    <p:sldId id="264" r:id="rId11"/>
    <p:sldId id="271" r:id="rId12"/>
    <p:sldId id="265" r:id="rId13"/>
    <p:sldId id="266" r:id="rId14"/>
    <p:sldId id="272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5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0F2C1-AE88-6D47-A7C1-E32467DF07EE}" type="datetimeFigureOut">
              <a:rPr lang="en-US" smtClean="0"/>
              <a:t>12/13/17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0B52C-EF32-3848-9DB8-45A90495E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Why? A flexible menu, work with local ingredient sources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Why Cook-Serve?</a:t>
            </a:r>
            <a:r>
              <a:rPr lang="en-US" sz="1200" baseline="0" dirty="0" smtClean="0">
                <a:latin typeface="Calibri" charset="0"/>
                <a:ea typeface="Calibri" charset="0"/>
                <a:cs typeface="Calibri" charset="0"/>
              </a:rPr>
              <a:t> Fresh and quick</a:t>
            </a:r>
            <a:endParaRPr lang="en-US" sz="12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0B52C-EF32-3848-9DB8-45A90495EC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6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0B52C-EF32-3848-9DB8-45A90495EC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44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 is 12-15$ 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0B52C-EF32-3848-9DB8-45A90495EC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087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odallergy.org/life-food-allergies/food-allergy-101/facts-and-statistics" TargetMode="External"/><Relationship Id="rId4" Type="http://schemas.openxmlformats.org/officeDocument/2006/relationships/hyperlink" Target="https://www.cdc.gov/nchs/products/databriefs/db121.htm" TargetMode="External"/><Relationship Id="rId5" Type="http://schemas.openxmlformats.org/officeDocument/2006/relationships/hyperlink" Target="https://www.servsafe.com/ServSafe-Allergen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fda.gov/food/resourcesforyou/consumers/ucm079311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F3CF990-ACB8-443A-BB74-D36EC8A00B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0B98862-BEE1-44FB-A335-A1B9106B44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5F94F98-3A57-49AA-838E-91AAF600B6E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185CF21-0594-48C0-9F3E-254D6BCE9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BD68200-BC03-4015-860B-CD5C30CD76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0B5529D-5CAA-4BF2-B5C9-34705E7661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32A6F87-AC28-4AA8-B8A6-AEBC67BD0D6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8190" y="3624639"/>
            <a:ext cx="6437630" cy="1335503"/>
          </a:xfrm>
        </p:spPr>
        <p:txBody>
          <a:bodyPr>
            <a:noAutofit/>
          </a:bodyPr>
          <a:lstStyle/>
          <a:p>
            <a:pPr algn="l"/>
            <a:endParaRPr lang="en-US" sz="8000" dirty="0" smtClean="0"/>
          </a:p>
          <a:p>
            <a:pPr algn="l"/>
            <a:endParaRPr lang="en-US" sz="8000" dirty="0"/>
          </a:p>
          <a:p>
            <a:pPr algn="l"/>
            <a:endParaRPr lang="en-US" sz="8000" dirty="0" smtClean="0"/>
          </a:p>
          <a:p>
            <a:pPr algn="l"/>
            <a:r>
              <a:rPr lang="en-US" sz="8000" dirty="0" smtClean="0"/>
              <a:t>GLOWBOWL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767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3" y="661371"/>
            <a:ext cx="7954091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TARGET </a:t>
            </a:r>
            <a:r>
              <a:rPr lang="en-US" sz="4000" smtClean="0">
                <a:latin typeface="Calibri" charset="0"/>
                <a:ea typeface="Calibri" charset="0"/>
                <a:cs typeface="Calibri" charset="0"/>
              </a:rPr>
              <a:t>POPULATION/MARKET ANALYSIS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699280" y="-1429613"/>
            <a:ext cx="2657475" cy="9429749"/>
          </a:xfrm>
        </p:spPr>
        <p:txBody>
          <a:bodyPr/>
          <a:lstStyle/>
          <a:p>
            <a:r>
              <a:rPr lang="en-US" dirty="0"/>
              <a:t>Among children aged 0–17 years, the prevalence of food allergies increased from 3.4% in 1997–1999 to 5.1% in 2009–2011 (Facts and Statistics, </a:t>
            </a:r>
            <a:r>
              <a:rPr lang="en-US" dirty="0" err="1"/>
              <a:t>n.d.</a:t>
            </a:r>
            <a:r>
              <a:rPr lang="en-US" dirty="0"/>
              <a:t>). 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199" y="3028950"/>
            <a:ext cx="9429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2000" b="1" dirty="0" smtClean="0">
                <a:latin typeface="Calibri" charset="0"/>
                <a:ea typeface="Calibri" charset="0"/>
                <a:cs typeface="Calibri" charset="0"/>
              </a:rPr>
              <a:t>op 8 Allergies Recognized by the United </a:t>
            </a:r>
            <a:r>
              <a:rPr lang="en-US" sz="2000" b="1" dirty="0">
                <a:latin typeface="Calibri" charset="0"/>
                <a:ea typeface="Calibri" charset="0"/>
                <a:cs typeface="Calibri" charset="0"/>
              </a:rPr>
              <a:t>States Food and Drug Administration (FDA). </a:t>
            </a:r>
            <a:endParaRPr lang="en-US" sz="2000" b="1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Milk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Eggs 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Fish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(e.g., bass, flounder, cod),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Crustacean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shellfish (e.g., crab, lobster, shrimp),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Tree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nuts (e.g., almonds, walnuts, pecans),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Peanuts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Wheat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Soybeans                                             (“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Consumers-Food Allergies,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n.d.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6156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4282461" y="-707001"/>
            <a:ext cx="4754838" cy="9357362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O</a:t>
            </a:r>
            <a:r>
              <a:rPr lang="en-US" sz="3000" dirty="0" smtClean="0">
                <a:latin typeface="Calibri" charset="0"/>
                <a:ea typeface="Calibri" charset="0"/>
                <a:cs typeface="Calibri" charset="0"/>
              </a:rPr>
              <a:t>ver </a:t>
            </a:r>
            <a:r>
              <a:rPr lang="en-US" sz="3000" dirty="0">
                <a:latin typeface="Calibri" charset="0"/>
                <a:ea typeface="Calibri" charset="0"/>
                <a:cs typeface="Calibri" charset="0"/>
              </a:rPr>
              <a:t>2 million are working in San Francisco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(Bureau of 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Labor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Statistics Data, </a:t>
            </a:r>
            <a:r>
              <a:rPr lang="en-US" sz="1800" dirty="0" err="1">
                <a:latin typeface="Calibri" charset="0"/>
                <a:ea typeface="Calibri" charset="0"/>
                <a:cs typeface="Calibri" charset="0"/>
              </a:rPr>
              <a:t>n.d</a:t>
            </a:r>
            <a:r>
              <a:rPr lang="en-US" sz="1800" dirty="0" err="1" smtClean="0"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pPr algn="just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LOCATION: San Francisco, California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998" y="622984"/>
            <a:ext cx="7954091" cy="107722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COMPETITORS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947639" y="-867254"/>
            <a:ext cx="4706300" cy="9458327"/>
          </a:xfrm>
        </p:spPr>
        <p:txBody>
          <a:bodyPr>
            <a:normAutofit lnSpcReduction="10000"/>
          </a:bodyPr>
          <a:lstStyle/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Chipotle- Healthier, provides build-your-own option, static menu</a:t>
            </a:r>
          </a:p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Jamba Juice- Healthy? fast options</a:t>
            </a:r>
          </a:p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General Fast Food- convenient, not healthy</a:t>
            </a:r>
          </a:p>
          <a:p>
            <a:pPr marL="0" indent="0" algn="ctr">
              <a:buNone/>
            </a:pP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HOW DO WE STAND OUT?</a:t>
            </a:r>
          </a:p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Static and Cyclic Menu- offer variety</a:t>
            </a:r>
          </a:p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Options for every diet</a:t>
            </a:r>
          </a:p>
          <a:p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Fresh and Fast!</a:t>
            </a:r>
          </a:p>
        </p:txBody>
      </p:sp>
    </p:spTree>
    <p:extLst>
      <p:ext uri="{BB962C8B-B14F-4D97-AF65-F5344CB8AC3E}">
        <p14:creationId xmlns:p14="http://schemas.microsoft.com/office/powerpoint/2010/main" val="4666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0" y="-1"/>
            <a:ext cx="1001904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91433"/>
              </p:ext>
            </p:extLst>
          </p:nvPr>
        </p:nvGraphicFramePr>
        <p:xfrm>
          <a:off x="0" y="-465522"/>
          <a:ext cx="12192000" cy="14647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3" imgW="7429500" imgH="8940800" progId="Excel.Sheet.12">
                  <p:embed/>
                </p:oleObj>
              </mc:Choice>
              <mc:Fallback>
                <p:oleObj name="Worksheet" r:id="rId3" imgW="7429500" imgH="8940800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465522"/>
                        <a:ext cx="12192000" cy="14647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885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413" y="689302"/>
            <a:ext cx="7958331" cy="1077229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308" y="1766531"/>
            <a:ext cx="7796540" cy="47168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MISSION STATEMENT: To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make fresh food fast, by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providing individually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prepared plant-based meals, based on wholesome and locally sourced ingredients, for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all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diets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lifestyles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Staff Required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Require 4 Workers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Menu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Mixture of Static and Single Use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Target Population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all diets (especially those with TOP 8 allergies)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Location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San Francisco, Bay Area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Competitors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How do we stand out? More variety, fast, and healthy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Budget </a:t>
            </a:r>
            <a:r>
              <a:rPr lang="mr-IN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 Profit of about $70,000 in first 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year</a:t>
            </a:r>
            <a:endParaRPr lang="en-US" dirty="0" smtClean="0">
              <a:latin typeface="Calibri" charset="0"/>
              <a:ea typeface="Calibri" charset="0"/>
              <a:cs typeface="Calibri" charset="0"/>
            </a:endParaRPr>
          </a:p>
          <a:p>
            <a:pPr algn="ctr">
              <a:lnSpc>
                <a:spcPct val="100000"/>
              </a:lnSpc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/>
            </a:gs>
            <a:gs pos="46000">
              <a:schemeClr val="accent1">
                <a:lumMod val="95000"/>
                <a:lumOff val="5000"/>
              </a:schemeClr>
            </a:gs>
            <a:gs pos="85000">
              <a:srgbClr val="92D050"/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1814513"/>
            <a:ext cx="3362325" cy="3362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00564" y="2644943"/>
            <a:ext cx="4514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Calibri" charset="0"/>
                <a:ea typeface="Calibri" charset="0"/>
                <a:cs typeface="Calibri" charset="0"/>
              </a:rPr>
              <a:t>Thank You </a:t>
            </a:r>
            <a:endParaRPr lang="en-US" sz="6000" b="1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4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7712" y="685800"/>
            <a:ext cx="2474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Calibri" charset="0"/>
                <a:ea typeface="Calibri" charset="0"/>
                <a:cs typeface="Calibri" charset="0"/>
              </a:rPr>
              <a:t>References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0213" y="1514476"/>
            <a:ext cx="75690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1. Center </a:t>
            </a:r>
            <a:r>
              <a:rPr lang="en-US" dirty="0"/>
              <a:t>for Food Safety and Applied Nutrition. (</a:t>
            </a:r>
            <a:r>
              <a:rPr lang="en-US" dirty="0" err="1"/>
              <a:t>n.d.</a:t>
            </a:r>
            <a:r>
              <a:rPr lang="en-US" dirty="0"/>
              <a:t>). Consumers - Food Allergies: What You Need to Know. Retrieved November 02, 2017, from </a:t>
            </a:r>
            <a:r>
              <a:rPr lang="en-US" u="sng" dirty="0">
                <a:hlinkClick r:id="rId2"/>
              </a:rPr>
              <a:t>https://www.fda.gov/food/resourcesforyou/consumers/ucm079311.htm</a:t>
            </a: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2. Facts </a:t>
            </a:r>
            <a:r>
              <a:rPr lang="en-US" dirty="0"/>
              <a:t>and Statistics. (</a:t>
            </a:r>
            <a:r>
              <a:rPr lang="en-US" dirty="0" err="1"/>
              <a:t>n.d.</a:t>
            </a:r>
            <a:r>
              <a:rPr lang="en-US" dirty="0"/>
              <a:t>). Retrieved November 02, 2017, from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www.foodallergy.org/life-food-allergies/food-allergy-101/facts-and-statistics</a:t>
            </a:r>
            <a:endParaRPr lang="en-US" dirty="0" smtClean="0"/>
          </a:p>
          <a:p>
            <a:pPr lvl="0"/>
            <a:endParaRPr lang="en-US" dirty="0" smtClean="0"/>
          </a:p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Hudson, N. R. (2013). </a:t>
            </a:r>
            <a:r>
              <a:rPr lang="en-US" i="1" dirty="0"/>
              <a:t>Management practice in dietetics</a:t>
            </a:r>
            <a:r>
              <a:rPr lang="en-US" dirty="0"/>
              <a:t>. San Diego, CA.: </a:t>
            </a:r>
            <a:r>
              <a:rPr lang="en-US" dirty="0" err="1"/>
              <a:t>Cognella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0"/>
            <a:r>
              <a:rPr lang="en-US" dirty="0" smtClean="0"/>
              <a:t>4. National </a:t>
            </a:r>
            <a:r>
              <a:rPr lang="en-US" dirty="0"/>
              <a:t>Center for Health Statistics. (2013, May 02). Retrieved October 31, 2017, from </a:t>
            </a:r>
            <a:r>
              <a:rPr lang="en-US" u="sng" dirty="0">
                <a:hlinkClick r:id="rId4"/>
              </a:rPr>
              <a:t>https://</a:t>
            </a:r>
            <a:r>
              <a:rPr lang="en-US" u="sng" dirty="0" smtClean="0">
                <a:hlinkClick r:id="rId4"/>
              </a:rPr>
              <a:t>www.cdc.gov/nchs/products/databriefs/db121.htm</a:t>
            </a:r>
            <a:endParaRPr lang="en-US" u="sng" dirty="0" smtClean="0"/>
          </a:p>
          <a:p>
            <a:pPr lvl="0"/>
            <a:endParaRPr lang="en-US" u="sng" dirty="0" smtClean="0"/>
          </a:p>
          <a:p>
            <a:pPr lvl="0"/>
            <a:r>
              <a:rPr lang="en-US" dirty="0" smtClean="0"/>
              <a:t>5. </a:t>
            </a:r>
            <a:r>
              <a:rPr lang="en-US" dirty="0" err="1" smtClean="0"/>
              <a:t>ServSafe</a:t>
            </a:r>
            <a:r>
              <a:rPr lang="en-US" dirty="0" smtClean="0"/>
              <a:t> </a:t>
            </a:r>
            <a:r>
              <a:rPr lang="en-US" dirty="0"/>
              <a:t>Allergens. (</a:t>
            </a:r>
            <a:r>
              <a:rPr lang="en-US" dirty="0" err="1"/>
              <a:t>n.d.</a:t>
            </a:r>
            <a:r>
              <a:rPr lang="en-US" dirty="0"/>
              <a:t>). Retrieved December 02, 2017, from </a:t>
            </a:r>
            <a:r>
              <a:rPr lang="en-US" u="sng" dirty="0">
                <a:hlinkClick r:id="rId5"/>
              </a:rPr>
              <a:t>https://www.servsafe.com/ServSafe-Allergens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9849" y="873611"/>
            <a:ext cx="7796540" cy="49899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Mission Statement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Foodservice Classification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Staffing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Menu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Target Population/Market Analysis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Location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Competitors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500" dirty="0" smtClean="0">
                <a:latin typeface="Calibri" charset="0"/>
                <a:ea typeface="Calibri" charset="0"/>
                <a:cs typeface="Calibri" charset="0"/>
              </a:rPr>
              <a:t>Budget</a:t>
            </a:r>
            <a:endParaRPr lang="en-US" sz="25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8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819" y="622319"/>
            <a:ext cx="7958331" cy="1077229"/>
          </a:xfrm>
        </p:spPr>
        <p:txBody>
          <a:bodyPr>
            <a:noAutofit/>
          </a:bodyPr>
          <a:lstStyle/>
          <a:p>
            <a:pPr marL="347472" indent="-347472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Mission Statement: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</a:rPr>
            </a:b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" y="1664494"/>
            <a:ext cx="4456907" cy="4456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4022" y="1510824"/>
            <a:ext cx="48104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To make </a:t>
            </a:r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fresh food fast, by providing</a:t>
            </a:r>
          </a:p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 individually prepared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plant-based meals, based on wholesome and locally sourced ingredients, for </a:t>
            </a: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all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diets </a:t>
            </a:r>
            <a:endParaRPr lang="en-US" sz="3600" dirty="0" smtClean="0">
              <a:latin typeface="Calibri" charset="0"/>
              <a:ea typeface="Calibri" charset="0"/>
              <a:cs typeface="Calibri" charset="0"/>
            </a:endParaRPr>
          </a:p>
          <a:p>
            <a:pPr algn="ctr"/>
            <a:r>
              <a:rPr lang="en-US" sz="3600" dirty="0" smtClean="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lifestyles.</a:t>
            </a:r>
          </a:p>
        </p:txBody>
      </p:sp>
    </p:spTree>
    <p:extLst>
      <p:ext uri="{BB962C8B-B14F-4D97-AF65-F5344CB8AC3E}">
        <p14:creationId xmlns:p14="http://schemas.microsoft.com/office/powerpoint/2010/main" val="36023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21000"/>
              </a:schemeClr>
            </a:gs>
            <a:gs pos="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158" y="536594"/>
            <a:ext cx="7954091" cy="1077229"/>
          </a:xfrm>
        </p:spPr>
        <p:txBody>
          <a:bodyPr>
            <a:normAutofit/>
          </a:bodyPr>
          <a:lstStyle/>
          <a:p>
            <a:pPr algn="ctr"/>
            <a:r>
              <a:rPr lang="en-US" sz="4500" dirty="0" smtClean="0">
                <a:latin typeface="Calibri" charset="0"/>
                <a:ea typeface="Calibri" charset="0"/>
                <a:cs typeface="Calibri" charset="0"/>
              </a:rPr>
              <a:t>Food Service Classification</a:t>
            </a:r>
            <a:endParaRPr lang="en-US" sz="4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792033" y="-444413"/>
            <a:ext cx="4386261" cy="850273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300" dirty="0" smtClean="0">
                <a:latin typeface="Calibri" charset="0"/>
                <a:ea typeface="Calibri" charset="0"/>
                <a:cs typeface="Calibri" charset="0"/>
              </a:rPr>
              <a:t>In 2011, it was estimated that Americans eat out about 200 meals per year outside the home. About 75% of these are from fast-casual outlets, QSRs”</a:t>
            </a:r>
            <a:r>
              <a:rPr lang="mr-IN" sz="53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>(Hudson, pg.6).</a:t>
            </a:r>
          </a:p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Self-operated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Commercial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Foodservice - </a:t>
            </a:r>
            <a:r>
              <a:rPr lang="en-US" sz="2900" dirty="0" smtClean="0">
                <a:latin typeface="Calibri" charset="0"/>
                <a:ea typeface="Calibri" charset="0"/>
                <a:cs typeface="Calibri" charset="0"/>
              </a:rPr>
              <a:t>Quick </a:t>
            </a:r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Service </a:t>
            </a:r>
            <a:r>
              <a:rPr lang="en-US" sz="2900" dirty="0" smtClean="0">
                <a:latin typeface="Calibri" charset="0"/>
                <a:ea typeface="Calibri" charset="0"/>
                <a:cs typeface="Calibri" charset="0"/>
              </a:rPr>
              <a:t>Restaurant  </a:t>
            </a:r>
            <a:r>
              <a:rPr lang="en-US" sz="2900" dirty="0">
                <a:latin typeface="Calibri" charset="0"/>
                <a:ea typeface="Calibri" charset="0"/>
                <a:cs typeface="Calibri" charset="0"/>
              </a:rPr>
              <a:t>“foodservice organization that provides fast meals, which may Be eaten on the premise or are carried out” (Hudson, pg. 6</a:t>
            </a:r>
            <a:r>
              <a:rPr lang="en-US" sz="2900" dirty="0" smtClean="0">
                <a:latin typeface="Calibri" charset="0"/>
                <a:ea typeface="Calibri" charset="0"/>
                <a:cs typeface="Calibri" charset="0"/>
              </a:rPr>
              <a:t>).</a:t>
            </a:r>
          </a:p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Cook-Serve </a:t>
            </a:r>
            <a:r>
              <a:rPr lang="mr-IN" sz="2800" dirty="0" smtClean="0">
                <a:latin typeface="Calibri" charset="0"/>
                <a:ea typeface="Calibri" charset="0"/>
                <a:cs typeface="Calibri" charset="0"/>
              </a:rPr>
              <a:t>–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 All prepared and served on-site </a:t>
            </a:r>
          </a:p>
          <a:p>
            <a:pPr algn="ctr"/>
            <a:r>
              <a:rPr lang="en-US" sz="4200" dirty="0" smtClean="0">
                <a:latin typeface="Calibri" charset="0"/>
                <a:ea typeface="Calibri" charset="0"/>
                <a:cs typeface="Calibri" charset="0"/>
              </a:rPr>
              <a:t>Let’s make “FRESH FOOD FAST”!</a:t>
            </a:r>
          </a:p>
        </p:txBody>
      </p:sp>
    </p:spTree>
    <p:extLst>
      <p:ext uri="{BB962C8B-B14F-4D97-AF65-F5344CB8AC3E}">
        <p14:creationId xmlns:p14="http://schemas.microsoft.com/office/powerpoint/2010/main" val="15529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275" y="938686"/>
            <a:ext cx="2930065" cy="1077229"/>
          </a:xfrm>
        </p:spPr>
        <p:txBody>
          <a:bodyPr/>
          <a:lstStyle/>
          <a:p>
            <a:r>
              <a:rPr lang="en-US">
                <a:latin typeface="Calibri" charset="0"/>
                <a:ea typeface="Calibri" charset="0"/>
                <a:cs typeface="Calibri" charset="0"/>
              </a:rPr>
              <a:t>Staff Required </a:t>
            </a:r>
            <a:br>
              <a:rPr lang="en-US">
                <a:latin typeface="Calibri" charset="0"/>
                <a:ea typeface="Calibri" charset="0"/>
                <a:cs typeface="Calibri" charset="0"/>
              </a:rPr>
            </a:b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761885" y="2206332"/>
            <a:ext cx="7792300" cy="76795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Chef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Front-line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manager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Prep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chef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Restaurant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cashier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NOTE: All workers are required to pass </a:t>
            </a:r>
            <a:r>
              <a:rPr lang="en-US" sz="1800" dirty="0" err="1" smtClean="0"/>
              <a:t>ServSafe</a:t>
            </a:r>
            <a:r>
              <a:rPr lang="en-US" sz="1800" dirty="0" smtClean="0"/>
              <a:t> </a:t>
            </a:r>
            <a:r>
              <a:rPr lang="en-US" sz="1800" dirty="0"/>
              <a:t>Allergens Online Course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err="1"/>
              <a:t>www.servsafe.com</a:t>
            </a:r>
            <a:r>
              <a:rPr lang="en-US" sz="1200" dirty="0"/>
              <a:t>/</a:t>
            </a:r>
            <a:r>
              <a:rPr lang="en-US" sz="1200" dirty="0" err="1"/>
              <a:t>ServSafe</a:t>
            </a:r>
            <a:r>
              <a:rPr lang="en-US" sz="1200" dirty="0"/>
              <a:t>-Allergens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599" y="713054"/>
            <a:ext cx="1552528" cy="1077229"/>
          </a:xfrm>
        </p:spPr>
        <p:txBody>
          <a:bodyPr/>
          <a:lstStyle/>
          <a:p>
            <a:r>
              <a:rPr lang="en-US" smtClean="0"/>
              <a:t>MENU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640408" y="1350288"/>
            <a:ext cx="6025497" cy="6905487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Breakfast and lunch/dinner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will be a mixture of a static and single use menu. 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Basic ingredients are Static </a:t>
            </a:r>
          </a:p>
          <a:p>
            <a:pPr marL="0" indent="0">
              <a:buNone/>
            </a:pP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ex: potatoes, rice, acai</a:t>
            </a:r>
            <a:r>
              <a:rPr lang="mr-IN" sz="18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1800" dirty="0" smtClean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Locally Sourced Ingredients are Single Use</a:t>
            </a:r>
          </a:p>
          <a:p>
            <a:pPr marL="0" indent="0">
              <a:buNone/>
            </a:pP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e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x: fresh strawberries, avocado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71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42901"/>
            <a:ext cx="3371850" cy="384340"/>
          </a:xfrm>
        </p:spPr>
        <p:txBody>
          <a:bodyPr>
            <a:normAutofit/>
          </a:bodyPr>
          <a:lstStyle/>
          <a:p>
            <a:pPr algn="ctr"/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SAMPLE MENU</a:t>
            </a:r>
            <a:endParaRPr lang="en-US" sz="1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803" y="1452332"/>
            <a:ext cx="2686050" cy="275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00"/>
              </a:spcAft>
            </a:pPr>
            <a:r>
              <a:rPr lang="en-US" sz="2000" b="1" cap="all" dirty="0" smtClean="0">
                <a:latin typeface="Calibri" charset="0"/>
                <a:ea typeface="Calibri" charset="0"/>
                <a:cs typeface="Calibri" charset="0"/>
              </a:rPr>
              <a:t>Base: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□ Gluten-free Oatmeal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□ Banana Ice-cream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□ Acai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endParaRPr lang="en-US" sz="1200" dirty="0">
              <a:latin typeface="Times New Roman" charset="0"/>
              <a:ea typeface="Calibri" charset="0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endParaRPr lang="en-US" sz="1200" dirty="0">
              <a:effectLst/>
              <a:latin typeface="Times New Roman" charset="0"/>
              <a:ea typeface="Times New Roman" charset="0"/>
              <a:cs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6213" y="1378456"/>
            <a:ext cx="2800349" cy="3153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00"/>
              </a:spcAft>
            </a:pPr>
            <a:r>
              <a:rPr lang="en-US" sz="2000" b="1" cap="all" dirty="0">
                <a:latin typeface="Calibri" charset="0"/>
                <a:ea typeface="Calibri" charset="0"/>
                <a:cs typeface="Calibri" charset="0"/>
              </a:rPr>
              <a:t>extras: 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□Vanilla Plant Protein Powder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□Peanut Butter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□Almond Butter</a:t>
            </a:r>
          </a:p>
          <a:p>
            <a:pPr>
              <a:lnSpc>
                <a:spcPct val="150000"/>
              </a:lnSpc>
              <a:spcBef>
                <a:spcPts val="200"/>
              </a:spcBef>
              <a:spcAft>
                <a:spcPts val="600"/>
              </a:spcAf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□Sunflower Butter</a:t>
            </a:r>
            <a:endParaRPr lang="en-US" sz="2000" dirty="0"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2125" y="1452332"/>
            <a:ext cx="2422458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00"/>
              </a:spcAft>
            </a:pPr>
            <a:r>
              <a:rPr lang="en-US" sz="2000" b="1" cap="all" dirty="0">
                <a:latin typeface="Calibri" charset="0"/>
                <a:ea typeface="Calibri" charset="0"/>
                <a:cs typeface="Calibri" charset="0"/>
              </a:rPr>
              <a:t>Toppings: 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□Strawberries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□Blueberries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□Banana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□Seed Mix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□Chia Seeds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□Ground Flax</a:t>
            </a:r>
          </a:p>
          <a:p>
            <a:pPr>
              <a:spcBef>
                <a:spcPts val="200"/>
              </a:spcBef>
              <a:spcAft>
                <a:spcPts val="600"/>
              </a:spcAft>
              <a:tabLst>
                <a:tab pos="3311525" algn="r"/>
              </a:tabLst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□Coconut Shavings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149600" y="311361"/>
            <a:ext cx="5506873" cy="2144177"/>
          </a:xfrm>
          <a:prstGeom prst="rect">
            <a:avLst/>
          </a:prstGeom>
          <a:noFill/>
          <a:effectLst>
            <a:glow rad="101600">
              <a:schemeClr val="accent1">
                <a:alpha val="83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2600"/>
              </a:spcAft>
            </a:pPr>
            <a:r>
              <a:rPr lang="en-US" sz="3500" b="1" kern="0" cap="all" spc="150" dirty="0">
                <a:latin typeface="Calibri Light" charset="0"/>
                <a:ea typeface="Times New Roman" charset="0"/>
                <a:cs typeface="Times New Roman" charset="0"/>
              </a:rPr>
              <a:t>Breakfast </a:t>
            </a:r>
            <a:r>
              <a:rPr lang="en-US" sz="3500" b="1" kern="0" cap="all" spc="150" dirty="0" smtClean="0">
                <a:latin typeface="Calibri Light" charset="0"/>
                <a:ea typeface="Times New Roman" charset="0"/>
                <a:cs typeface="Times New Roman" charset="0"/>
              </a:rPr>
              <a:t>bowl</a:t>
            </a:r>
          </a:p>
          <a:p>
            <a:pPr algn="ctr">
              <a:spcAft>
                <a:spcPts val="2600"/>
              </a:spcAft>
            </a:pPr>
            <a:endParaRPr lang="en-US" sz="3500" b="1" kern="0" cap="all" spc="150" dirty="0">
              <a:latin typeface="Calibri Light" charset="0"/>
              <a:ea typeface="Times New Roman" charset="0"/>
              <a:cs typeface="Times New Roman" charset="0"/>
            </a:endParaRPr>
          </a:p>
          <a:p>
            <a:pPr algn="ctr"/>
            <a:endParaRPr lang="en-US" sz="2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31" y="3700464"/>
            <a:ext cx="2928938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5" y="422701"/>
            <a:ext cx="458628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kern="0" cap="all" spc="150" dirty="0" smtClean="0">
                <a:latin typeface="Calibri Light" charset="0"/>
                <a:ea typeface="Times New Roman" charset="0"/>
                <a:cs typeface="Times New Roman" charset="0"/>
              </a:rPr>
              <a:t>Lunch/dinner Bowl</a:t>
            </a:r>
            <a:endParaRPr lang="en-US" sz="3500" b="1" kern="0" cap="all" spc="150" dirty="0">
              <a:latin typeface="Calibri Light" charset="0"/>
              <a:ea typeface="Times New Roman" charset="0"/>
              <a:cs typeface="Times New Roman" charset="0"/>
            </a:endParaRPr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56685" y="1669316"/>
            <a:ext cx="23860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>
                <a:latin typeface="Calibri" charset="0"/>
                <a:ea typeface="Calibri" charset="0"/>
                <a:cs typeface="Calibri" charset="0"/>
              </a:rPr>
              <a:t>Base: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□Mixed Greens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□Brown Rice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□Gluten-free 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Whole-grain 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Pasta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□Roasted Sweet Potato Wedges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3837" y="1669316"/>
            <a:ext cx="227889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>
                <a:latin typeface="Calibri" charset="0"/>
                <a:ea typeface="Calibri" charset="0"/>
                <a:cs typeface="Calibri" charset="0"/>
              </a:rPr>
              <a:t>protein: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□Black Beans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□Roasted Chickpeas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□Sautéed tofu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865" y="1638419"/>
            <a:ext cx="275799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>
                <a:latin typeface="Calibri" charset="0"/>
                <a:ea typeface="Calibri" charset="0"/>
                <a:cs typeface="Calibri" charset="0"/>
              </a:rPr>
              <a:t>vegetables: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□Steamed Cauliflower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□Roasted Carrots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□Raw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Spiralized</a:t>
            </a: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 Zucchini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□Shredded Cabbage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850998" y="1638538"/>
            <a:ext cx="224741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>
                <a:latin typeface="Calibri" charset="0"/>
                <a:ea typeface="Calibri" charset="0"/>
                <a:cs typeface="Calibri" charset="0"/>
              </a:rPr>
              <a:t>Sauces: 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□Thai Peanut Sauce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□Avocado Dressing </a:t>
            </a: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□Cashew 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Queso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□Salsa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967" y="3577531"/>
            <a:ext cx="2964450" cy="296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77531"/>
            <a:ext cx="2799758" cy="2964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6685" y="271463"/>
            <a:ext cx="17293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libri" charset="0"/>
                <a:ea typeface="Calibri" charset="0"/>
                <a:cs typeface="Calibri" charset="0"/>
              </a:rPr>
              <a:t>SAMPLE MENU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553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13" y="824262"/>
            <a:ext cx="7954091" cy="1077229"/>
          </a:xfrm>
        </p:spPr>
        <p:txBody>
          <a:bodyPr/>
          <a:lstStyle/>
          <a:p>
            <a:pPr algn="ctr"/>
            <a:r>
              <a:rPr lang="en-US" sz="3600" dirty="0">
                <a:latin typeface="Calibri" charset="0"/>
                <a:ea typeface="Calibri" charset="0"/>
                <a:cs typeface="Calibri" charset="0"/>
              </a:rPr>
              <a:t>TARGET POPULATION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855719" y="-853439"/>
            <a:ext cx="4907282" cy="978408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“for 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all diets and </a:t>
            </a:r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lifestyles”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2014563" y="2525028"/>
            <a:ext cx="9148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Including: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Those with Food intolerances (i.e. lactose intolerance)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Those with Food allergies (i.e. top 8 allergies</a:t>
            </a:r>
            <a:r>
              <a:rPr lang="mr-IN" sz="24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Those with alternative ways of eating (i.e. vegetarians,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flexitarians</a:t>
            </a:r>
            <a:r>
              <a:rPr lang="mr-IN" sz="24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941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1991</TotalTime>
  <Words>650</Words>
  <Application>Microsoft Macintosh PowerPoint</Application>
  <PresentationFormat>Widescreen</PresentationFormat>
  <Paragraphs>131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Calibri</vt:lpstr>
      <vt:lpstr>Calibri Light</vt:lpstr>
      <vt:lpstr>MS Shell Dlg 2</vt:lpstr>
      <vt:lpstr>Times New Roman</vt:lpstr>
      <vt:lpstr>Wingdings</vt:lpstr>
      <vt:lpstr>Wingdings 3</vt:lpstr>
      <vt:lpstr>Arial</vt:lpstr>
      <vt:lpstr>Madison</vt:lpstr>
      <vt:lpstr>Worksheet</vt:lpstr>
      <vt:lpstr>PowerPoint Presentation</vt:lpstr>
      <vt:lpstr>PowerPoint Presentation</vt:lpstr>
      <vt:lpstr>Mission Statement: </vt:lpstr>
      <vt:lpstr>Food Service Classification</vt:lpstr>
      <vt:lpstr>Staff Required  </vt:lpstr>
      <vt:lpstr>MENU</vt:lpstr>
      <vt:lpstr>SAMPLE MENU</vt:lpstr>
      <vt:lpstr>PowerPoint Presentation</vt:lpstr>
      <vt:lpstr>TARGET POPULATION</vt:lpstr>
      <vt:lpstr>TARGET POPULATION/MARKET ANALYSIS</vt:lpstr>
      <vt:lpstr>LOCATION</vt:lpstr>
      <vt:lpstr>COMPETITORS</vt:lpstr>
      <vt:lpstr>PowerPoint Presentation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GLOWBOWL</dc:title>
  <dc:creator>Natalie Brandenburg</dc:creator>
  <cp:lastModifiedBy>Natalie Brandenburg</cp:lastModifiedBy>
  <cp:revision>33</cp:revision>
  <dcterms:created xsi:type="dcterms:W3CDTF">2017-11-19T23:07:43Z</dcterms:created>
  <dcterms:modified xsi:type="dcterms:W3CDTF">2017-12-13T22:36:41Z</dcterms:modified>
</cp:coreProperties>
</file>